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20"/>
  </p:notesMasterIdLst>
  <p:handoutMasterIdLst>
    <p:handoutMasterId r:id="rId21"/>
  </p:handoutMasterIdLst>
  <p:sldIdLst>
    <p:sldId id="281" r:id="rId4"/>
    <p:sldId id="259" r:id="rId5"/>
    <p:sldId id="262" r:id="rId6"/>
    <p:sldId id="293" r:id="rId7"/>
    <p:sldId id="264" r:id="rId8"/>
    <p:sldId id="266" r:id="rId9"/>
    <p:sldId id="288" r:id="rId10"/>
    <p:sldId id="289" r:id="rId11"/>
    <p:sldId id="290" r:id="rId12"/>
    <p:sldId id="291" r:id="rId13"/>
    <p:sldId id="292" r:id="rId14"/>
    <p:sldId id="265" r:id="rId15"/>
    <p:sldId id="267" r:id="rId16"/>
    <p:sldId id="269" r:id="rId17"/>
    <p:sldId id="271" r:id="rId18"/>
    <p:sldId id="287" r:id="rId19"/>
  </p:sldIdLst>
  <p:sldSz cx="12192000" cy="6858000"/>
  <p:notesSz cx="6797675" cy="9926638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Futura PT Book" panose="020B0604020202020204" charset="-52"/>
      <p:regular r:id="rId26"/>
    </p:embeddedFont>
    <p:embeddedFont>
      <p:font typeface="Futura PT Light" panose="020B0604020202020204" charset="-52"/>
      <p:regular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7A"/>
    <a:srgbClr val="8496FD"/>
    <a:srgbClr val="4A63FC"/>
    <a:srgbClr val="C9D7F2"/>
    <a:srgbClr val="7F7F7F"/>
    <a:srgbClr val="FFC61E"/>
    <a:srgbClr val="E9F0FD"/>
    <a:srgbClr val="E83845"/>
    <a:srgbClr val="4B83F2"/>
    <a:srgbClr val="054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95597" autoAdjust="0"/>
  </p:normalViewPr>
  <p:slideViewPr>
    <p:cSldViewPr snapToGrid="0" showGuides="1">
      <p:cViewPr varScale="1">
        <p:scale>
          <a:sx n="62" d="100"/>
          <a:sy n="62" d="100"/>
        </p:scale>
        <p:origin x="72" y="612"/>
      </p:cViewPr>
      <p:guideLst>
        <p:guide orient="horz" pos="2115"/>
        <p:guide pos="3840"/>
        <p:guide pos="1118"/>
        <p:guide pos="143"/>
        <p:guide pos="5133"/>
        <p:guide orient="horz" pos="527"/>
        <p:guide orient="horz" pos="4088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CCCFA-EADF-43C2-B560-A03BEC4B3BA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468FD43-0A8E-4CB0-96E3-84116F33F7F4}">
      <dgm:prSet phldrT="[Текст]" custT="1"/>
      <dgm:spPr/>
      <dgm:t>
        <a:bodyPr/>
        <a:lstStyle/>
        <a:p>
          <a:pPr algn="ctr"/>
          <a:r>
            <a:rPr lang="ru-RU" sz="1600" dirty="0">
              <a:latin typeface="Century Gothic" pitchFamily="34" charset="0"/>
            </a:rPr>
            <a:t>Участие в организации и проведении </a:t>
          </a:r>
          <a:r>
            <a:rPr lang="ru-RU" sz="1600" dirty="0" err="1">
              <a:latin typeface="Century Gothic" pitchFamily="34" charset="0"/>
            </a:rPr>
            <a:t>профориентационных</a:t>
          </a:r>
          <a:r>
            <a:rPr lang="ru-RU" sz="1600" dirty="0">
              <a:latin typeface="Century Gothic" pitchFamily="34" charset="0"/>
            </a:rPr>
            <a:t> мероприятий</a:t>
          </a:r>
        </a:p>
      </dgm:t>
    </dgm:pt>
    <dgm:pt modelId="{EAD1F4FF-566F-4FB9-ADDF-DD03D4345DB4}" type="parTrans" cxnId="{946965AC-CD51-42A2-8EA6-59696D5EA16F}">
      <dgm:prSet/>
      <dgm:spPr/>
      <dgm:t>
        <a:bodyPr/>
        <a:lstStyle/>
        <a:p>
          <a:endParaRPr lang="ru-RU"/>
        </a:p>
      </dgm:t>
    </dgm:pt>
    <dgm:pt modelId="{52A7535C-DD58-49B5-95DF-F4717BFC16CB}" type="sibTrans" cxnId="{946965AC-CD51-42A2-8EA6-59696D5EA16F}">
      <dgm:prSet/>
      <dgm:spPr/>
      <dgm:t>
        <a:bodyPr/>
        <a:lstStyle/>
        <a:p>
          <a:endParaRPr lang="ru-RU"/>
        </a:p>
      </dgm:t>
    </dgm:pt>
    <dgm:pt modelId="{9E7C1387-503C-4722-9BF4-59B448A395D2}">
      <dgm:prSet phldrT="[Текст]" custT="1"/>
      <dgm:spPr/>
      <dgm:t>
        <a:bodyPr/>
        <a:lstStyle/>
        <a:p>
          <a:pPr algn="ctr"/>
          <a:r>
            <a:rPr lang="ru-RU" sz="1600" dirty="0">
              <a:latin typeface="Century Gothic" pitchFamily="34" charset="0"/>
            </a:rPr>
            <a:t>Участие в реализации образовательных программ (МТБ, согласование ОП, организация учебных занятий, оценка качества освоение и др.)</a:t>
          </a:r>
        </a:p>
        <a:p>
          <a:pPr algn="ctr"/>
          <a:r>
            <a:rPr lang="ru-RU" sz="1600" dirty="0">
              <a:latin typeface="Century Gothic" pitchFamily="34" charset="0"/>
            </a:rPr>
            <a:t>Участие в организации и проведении внеурочных мероприятий (конкурсы, олимпиады, экскурсии и др.)</a:t>
          </a:r>
        </a:p>
      </dgm:t>
    </dgm:pt>
    <dgm:pt modelId="{7F39EEC6-BF92-4CD3-B518-C9BD9393370F}" type="parTrans" cxnId="{8DE8FEB1-9DAC-4B9C-8EE8-FB1DDE0B45BE}">
      <dgm:prSet/>
      <dgm:spPr/>
      <dgm:t>
        <a:bodyPr/>
        <a:lstStyle/>
        <a:p>
          <a:endParaRPr lang="ru-RU"/>
        </a:p>
      </dgm:t>
    </dgm:pt>
    <dgm:pt modelId="{E511DA09-E3A0-41C1-9199-D568D7064917}" type="sibTrans" cxnId="{8DE8FEB1-9DAC-4B9C-8EE8-FB1DDE0B45BE}">
      <dgm:prSet/>
      <dgm:spPr/>
      <dgm:t>
        <a:bodyPr/>
        <a:lstStyle/>
        <a:p>
          <a:endParaRPr lang="ru-RU"/>
        </a:p>
      </dgm:t>
    </dgm:pt>
    <dgm:pt modelId="{923E813D-A24D-4B53-A09C-35C090C8A05F}">
      <dgm:prSet phldrT="[Текст]" custT="1"/>
      <dgm:spPr/>
      <dgm:t>
        <a:bodyPr/>
        <a:lstStyle/>
        <a:p>
          <a:pPr algn="ctr"/>
          <a:r>
            <a:rPr lang="ru-RU" sz="1600" dirty="0">
              <a:latin typeface="Century Gothic" pitchFamily="34" charset="0"/>
            </a:rPr>
            <a:t>Трудоустройство</a:t>
          </a:r>
        </a:p>
      </dgm:t>
    </dgm:pt>
    <dgm:pt modelId="{1E026475-5D80-4CE1-9768-B2728AECF01F}" type="parTrans" cxnId="{F49B3DCD-07BB-4F1B-A436-3FBEB9C580CA}">
      <dgm:prSet/>
      <dgm:spPr/>
      <dgm:t>
        <a:bodyPr/>
        <a:lstStyle/>
        <a:p>
          <a:endParaRPr lang="ru-RU"/>
        </a:p>
      </dgm:t>
    </dgm:pt>
    <dgm:pt modelId="{F08A8072-0DE7-4AF3-B3F0-8AC5CF40DF38}" type="sibTrans" cxnId="{F49B3DCD-07BB-4F1B-A436-3FBEB9C580CA}">
      <dgm:prSet/>
      <dgm:spPr/>
      <dgm:t>
        <a:bodyPr/>
        <a:lstStyle/>
        <a:p>
          <a:endParaRPr lang="ru-RU"/>
        </a:p>
      </dgm:t>
    </dgm:pt>
    <dgm:pt modelId="{35EF3DC5-B103-49A7-98AF-475BF31CCA8E}" type="pres">
      <dgm:prSet presAssocID="{BA9CCCFA-EADF-43C2-B560-A03BEC4B3BA1}" presName="rootnode" presStyleCnt="0">
        <dgm:presLayoutVars>
          <dgm:chMax/>
          <dgm:chPref/>
          <dgm:dir/>
          <dgm:animLvl val="lvl"/>
        </dgm:presLayoutVars>
      </dgm:prSet>
      <dgm:spPr/>
    </dgm:pt>
    <dgm:pt modelId="{A5B48659-EB27-4959-9012-DA414DE1D3DA}" type="pres">
      <dgm:prSet presAssocID="{7468FD43-0A8E-4CB0-96E3-84116F33F7F4}" presName="composite" presStyleCnt="0"/>
      <dgm:spPr/>
    </dgm:pt>
    <dgm:pt modelId="{74CB0E63-F5E7-46C6-939D-7C43A0C8BFCE}" type="pres">
      <dgm:prSet presAssocID="{7468FD43-0A8E-4CB0-96E3-84116F33F7F4}" presName="LShape" presStyleLbl="alignNode1" presStyleIdx="0" presStyleCnt="5" custScaleX="140940" custLinFactNeighborX="-61889" custLinFactNeighborY="-7981"/>
      <dgm:spPr/>
    </dgm:pt>
    <dgm:pt modelId="{847A79A2-C89A-4EA5-A593-DEC4F2836D6D}" type="pres">
      <dgm:prSet presAssocID="{7468FD43-0A8E-4CB0-96E3-84116F33F7F4}" presName="ParentText" presStyleLbl="revTx" presStyleIdx="0" presStyleCnt="3" custScaleX="147969" custLinFactNeighborX="-71046" custLinFactNeighborY="21764">
        <dgm:presLayoutVars>
          <dgm:chMax val="0"/>
          <dgm:chPref val="0"/>
          <dgm:bulletEnabled val="1"/>
        </dgm:presLayoutVars>
      </dgm:prSet>
      <dgm:spPr/>
    </dgm:pt>
    <dgm:pt modelId="{FAF0C76B-5D79-4B37-9BEB-4286253B95DA}" type="pres">
      <dgm:prSet presAssocID="{7468FD43-0A8E-4CB0-96E3-84116F33F7F4}" presName="Triangle" presStyleLbl="alignNode1" presStyleIdx="1" presStyleCnt="5" custLinFactNeighborX="-64821" custLinFactNeighborY="-6576"/>
      <dgm:spPr/>
    </dgm:pt>
    <dgm:pt modelId="{0C74E514-135B-4FA9-908B-96E6107F4D7B}" type="pres">
      <dgm:prSet presAssocID="{52A7535C-DD58-49B5-95DF-F4717BFC16CB}" presName="sibTrans" presStyleCnt="0"/>
      <dgm:spPr/>
    </dgm:pt>
    <dgm:pt modelId="{48178E24-2AD7-4694-B351-79894DECDEA1}" type="pres">
      <dgm:prSet presAssocID="{52A7535C-DD58-49B5-95DF-F4717BFC16CB}" presName="space" presStyleCnt="0"/>
      <dgm:spPr/>
    </dgm:pt>
    <dgm:pt modelId="{00AAF6D2-50F2-4E5E-8218-82268AAAE14F}" type="pres">
      <dgm:prSet presAssocID="{9E7C1387-503C-4722-9BF4-59B448A395D2}" presName="composite" presStyleCnt="0"/>
      <dgm:spPr/>
    </dgm:pt>
    <dgm:pt modelId="{DBC53181-ED06-44E7-B685-A863C2887477}" type="pres">
      <dgm:prSet presAssocID="{9E7C1387-503C-4722-9BF4-59B448A395D2}" presName="LShape" presStyleLbl="alignNode1" presStyleIdx="2" presStyleCnt="5" custScaleX="164999" custLinFactNeighborX="-28918" custLinFactNeighborY="-775"/>
      <dgm:spPr/>
    </dgm:pt>
    <dgm:pt modelId="{053BE3DD-BF34-43D8-8DCF-BB99CCF59900}" type="pres">
      <dgm:prSet presAssocID="{9E7C1387-503C-4722-9BF4-59B448A395D2}" presName="ParentText" presStyleLbl="revTx" presStyleIdx="1" presStyleCnt="3" custScaleX="195309" custScaleY="141639" custLinFactNeighborX="-22117" custLinFactNeighborY="28282">
        <dgm:presLayoutVars>
          <dgm:chMax val="0"/>
          <dgm:chPref val="0"/>
          <dgm:bulletEnabled val="1"/>
        </dgm:presLayoutVars>
      </dgm:prSet>
      <dgm:spPr/>
    </dgm:pt>
    <dgm:pt modelId="{763EB537-A3DF-433F-9D1F-8C10FD9AF42C}" type="pres">
      <dgm:prSet presAssocID="{9E7C1387-503C-4722-9BF4-59B448A395D2}" presName="Triangle" presStyleLbl="alignNode1" presStyleIdx="3" presStyleCnt="5" custLinFactX="100000" custLinFactNeighborX="149954" custLinFactNeighborY="51458"/>
      <dgm:spPr/>
    </dgm:pt>
    <dgm:pt modelId="{1BE00397-5B84-46DA-BBE8-16DADDA5BD00}" type="pres">
      <dgm:prSet presAssocID="{E511DA09-E3A0-41C1-9199-D568D7064917}" presName="sibTrans" presStyleCnt="0"/>
      <dgm:spPr/>
    </dgm:pt>
    <dgm:pt modelId="{48EB74CE-EE87-4C4B-9237-2460FBB1CF82}" type="pres">
      <dgm:prSet presAssocID="{E511DA09-E3A0-41C1-9199-D568D7064917}" presName="space" presStyleCnt="0"/>
      <dgm:spPr/>
    </dgm:pt>
    <dgm:pt modelId="{FEE68DB0-FF0F-45F0-A237-F6F2EC3EA39B}" type="pres">
      <dgm:prSet presAssocID="{923E813D-A24D-4B53-A09C-35C090C8A05F}" presName="composite" presStyleCnt="0"/>
      <dgm:spPr/>
    </dgm:pt>
    <dgm:pt modelId="{ABA65EFE-2E46-4648-98EB-CDFE7F666F0C}" type="pres">
      <dgm:prSet presAssocID="{923E813D-A24D-4B53-A09C-35C090C8A05F}" presName="LShape" presStyleLbl="alignNode1" presStyleIdx="4" presStyleCnt="5" custLinFactNeighborX="41706" custLinFactNeighborY="5431"/>
      <dgm:spPr/>
    </dgm:pt>
    <dgm:pt modelId="{8C6EC192-66A0-4086-9333-B02E3F7DEBC3}" type="pres">
      <dgm:prSet presAssocID="{923E813D-A24D-4B53-A09C-35C090C8A05F}" presName="ParentText" presStyleLbl="revTx" presStyleIdx="2" presStyleCnt="3" custLinFactNeighborX="65070" custLinFactNeighborY="18853">
        <dgm:presLayoutVars>
          <dgm:chMax val="0"/>
          <dgm:chPref val="0"/>
          <dgm:bulletEnabled val="1"/>
        </dgm:presLayoutVars>
      </dgm:prSet>
      <dgm:spPr/>
    </dgm:pt>
  </dgm:ptLst>
  <dgm:cxnLst>
    <dgm:cxn modelId="{88044700-48D5-49E0-B84A-E9B4E2E3C335}" type="presOf" srcId="{7468FD43-0A8E-4CB0-96E3-84116F33F7F4}" destId="{847A79A2-C89A-4EA5-A593-DEC4F2836D6D}" srcOrd="0" destOrd="0" presId="urn:microsoft.com/office/officeart/2009/3/layout/StepUpProcess"/>
    <dgm:cxn modelId="{6627272D-5839-4984-8A17-88D8C1CFA6CE}" type="presOf" srcId="{9E7C1387-503C-4722-9BF4-59B448A395D2}" destId="{053BE3DD-BF34-43D8-8DCF-BB99CCF59900}" srcOrd="0" destOrd="0" presId="urn:microsoft.com/office/officeart/2009/3/layout/StepUpProcess"/>
    <dgm:cxn modelId="{946965AC-CD51-42A2-8EA6-59696D5EA16F}" srcId="{BA9CCCFA-EADF-43C2-B560-A03BEC4B3BA1}" destId="{7468FD43-0A8E-4CB0-96E3-84116F33F7F4}" srcOrd="0" destOrd="0" parTransId="{EAD1F4FF-566F-4FB9-ADDF-DD03D4345DB4}" sibTransId="{52A7535C-DD58-49B5-95DF-F4717BFC16CB}"/>
    <dgm:cxn modelId="{E8F1A7B0-4163-4655-BC2A-90D31DF2BD71}" type="presOf" srcId="{923E813D-A24D-4B53-A09C-35C090C8A05F}" destId="{8C6EC192-66A0-4086-9333-B02E3F7DEBC3}" srcOrd="0" destOrd="0" presId="urn:microsoft.com/office/officeart/2009/3/layout/StepUpProcess"/>
    <dgm:cxn modelId="{8DE8FEB1-9DAC-4B9C-8EE8-FB1DDE0B45BE}" srcId="{BA9CCCFA-EADF-43C2-B560-A03BEC4B3BA1}" destId="{9E7C1387-503C-4722-9BF4-59B448A395D2}" srcOrd="1" destOrd="0" parTransId="{7F39EEC6-BF92-4CD3-B518-C9BD9393370F}" sibTransId="{E511DA09-E3A0-41C1-9199-D568D7064917}"/>
    <dgm:cxn modelId="{C75E02B2-42C1-47D5-BF23-CFA22A2F62F7}" type="presOf" srcId="{BA9CCCFA-EADF-43C2-B560-A03BEC4B3BA1}" destId="{35EF3DC5-B103-49A7-98AF-475BF31CCA8E}" srcOrd="0" destOrd="0" presId="urn:microsoft.com/office/officeart/2009/3/layout/StepUpProcess"/>
    <dgm:cxn modelId="{F49B3DCD-07BB-4F1B-A436-3FBEB9C580CA}" srcId="{BA9CCCFA-EADF-43C2-B560-A03BEC4B3BA1}" destId="{923E813D-A24D-4B53-A09C-35C090C8A05F}" srcOrd="2" destOrd="0" parTransId="{1E026475-5D80-4CE1-9768-B2728AECF01F}" sibTransId="{F08A8072-0DE7-4AF3-B3F0-8AC5CF40DF38}"/>
    <dgm:cxn modelId="{F76977F0-380F-405E-BD37-D0332AA837D0}" type="presParOf" srcId="{35EF3DC5-B103-49A7-98AF-475BF31CCA8E}" destId="{A5B48659-EB27-4959-9012-DA414DE1D3DA}" srcOrd="0" destOrd="0" presId="urn:microsoft.com/office/officeart/2009/3/layout/StepUpProcess"/>
    <dgm:cxn modelId="{AB6733ED-C7B2-4205-99C7-947EDE1069EF}" type="presParOf" srcId="{A5B48659-EB27-4959-9012-DA414DE1D3DA}" destId="{74CB0E63-F5E7-46C6-939D-7C43A0C8BFCE}" srcOrd="0" destOrd="0" presId="urn:microsoft.com/office/officeart/2009/3/layout/StepUpProcess"/>
    <dgm:cxn modelId="{805B088B-9F10-4FD0-85B8-AAAE42A1D462}" type="presParOf" srcId="{A5B48659-EB27-4959-9012-DA414DE1D3DA}" destId="{847A79A2-C89A-4EA5-A593-DEC4F2836D6D}" srcOrd="1" destOrd="0" presId="urn:microsoft.com/office/officeart/2009/3/layout/StepUpProcess"/>
    <dgm:cxn modelId="{1D98F82D-EC06-43FB-AB68-5C0FF63D88FF}" type="presParOf" srcId="{A5B48659-EB27-4959-9012-DA414DE1D3DA}" destId="{FAF0C76B-5D79-4B37-9BEB-4286253B95DA}" srcOrd="2" destOrd="0" presId="urn:microsoft.com/office/officeart/2009/3/layout/StepUpProcess"/>
    <dgm:cxn modelId="{1AB1DD7D-0C12-48F4-B9E7-CFCF2F66CA34}" type="presParOf" srcId="{35EF3DC5-B103-49A7-98AF-475BF31CCA8E}" destId="{0C74E514-135B-4FA9-908B-96E6107F4D7B}" srcOrd="1" destOrd="0" presId="urn:microsoft.com/office/officeart/2009/3/layout/StepUpProcess"/>
    <dgm:cxn modelId="{E877BE04-274A-4AD5-962E-14BF4C81BE2D}" type="presParOf" srcId="{0C74E514-135B-4FA9-908B-96E6107F4D7B}" destId="{48178E24-2AD7-4694-B351-79894DECDEA1}" srcOrd="0" destOrd="0" presId="urn:microsoft.com/office/officeart/2009/3/layout/StepUpProcess"/>
    <dgm:cxn modelId="{DA4B8C30-7ABB-4F86-A9AE-A7611B078EE0}" type="presParOf" srcId="{35EF3DC5-B103-49A7-98AF-475BF31CCA8E}" destId="{00AAF6D2-50F2-4E5E-8218-82268AAAE14F}" srcOrd="2" destOrd="0" presId="urn:microsoft.com/office/officeart/2009/3/layout/StepUpProcess"/>
    <dgm:cxn modelId="{FDD8B6FC-387D-4C61-8BFC-BED921E817A8}" type="presParOf" srcId="{00AAF6D2-50F2-4E5E-8218-82268AAAE14F}" destId="{DBC53181-ED06-44E7-B685-A863C2887477}" srcOrd="0" destOrd="0" presId="urn:microsoft.com/office/officeart/2009/3/layout/StepUpProcess"/>
    <dgm:cxn modelId="{E4169305-FF23-49B0-B18D-930117EF92F6}" type="presParOf" srcId="{00AAF6D2-50F2-4E5E-8218-82268AAAE14F}" destId="{053BE3DD-BF34-43D8-8DCF-BB99CCF59900}" srcOrd="1" destOrd="0" presId="urn:microsoft.com/office/officeart/2009/3/layout/StepUpProcess"/>
    <dgm:cxn modelId="{DFF24CCF-0D72-4EFD-9FD5-0E6A01D0A5B5}" type="presParOf" srcId="{00AAF6D2-50F2-4E5E-8218-82268AAAE14F}" destId="{763EB537-A3DF-433F-9D1F-8C10FD9AF42C}" srcOrd="2" destOrd="0" presId="urn:microsoft.com/office/officeart/2009/3/layout/StepUpProcess"/>
    <dgm:cxn modelId="{0ACBB7E1-BF57-4FA7-A2B9-ACB1E2EB7500}" type="presParOf" srcId="{35EF3DC5-B103-49A7-98AF-475BF31CCA8E}" destId="{1BE00397-5B84-46DA-BBE8-16DADDA5BD00}" srcOrd="3" destOrd="0" presId="urn:microsoft.com/office/officeart/2009/3/layout/StepUpProcess"/>
    <dgm:cxn modelId="{3A8F5537-7917-42CD-975C-0BB4646FF5B1}" type="presParOf" srcId="{1BE00397-5B84-46DA-BBE8-16DADDA5BD00}" destId="{48EB74CE-EE87-4C4B-9237-2460FBB1CF82}" srcOrd="0" destOrd="0" presId="urn:microsoft.com/office/officeart/2009/3/layout/StepUpProcess"/>
    <dgm:cxn modelId="{AEEB009E-5C61-4ECF-8614-614B1DB1D0B1}" type="presParOf" srcId="{35EF3DC5-B103-49A7-98AF-475BF31CCA8E}" destId="{FEE68DB0-FF0F-45F0-A237-F6F2EC3EA39B}" srcOrd="4" destOrd="0" presId="urn:microsoft.com/office/officeart/2009/3/layout/StepUpProcess"/>
    <dgm:cxn modelId="{4A6CD82D-DCFB-422A-BBDC-980223D0ACC7}" type="presParOf" srcId="{FEE68DB0-FF0F-45F0-A237-F6F2EC3EA39B}" destId="{ABA65EFE-2E46-4648-98EB-CDFE7F666F0C}" srcOrd="0" destOrd="0" presId="urn:microsoft.com/office/officeart/2009/3/layout/StepUpProcess"/>
    <dgm:cxn modelId="{212FB774-C5EA-464C-811F-EA5296F7B1FE}" type="presParOf" srcId="{FEE68DB0-FF0F-45F0-A237-F6F2EC3EA39B}" destId="{8C6EC192-66A0-4086-9333-B02E3F7DEBC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B0E63-F5E7-46C6-939D-7C43A0C8BFCE}">
      <dsp:nvSpPr>
        <dsp:cNvPr id="0" name=""/>
        <dsp:cNvSpPr/>
      </dsp:nvSpPr>
      <dsp:spPr>
        <a:xfrm rot="5400000">
          <a:off x="586545" y="572673"/>
          <a:ext cx="1322062" cy="310051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A79A2-C89A-4EA5-A593-DEC4F2836D6D}">
      <dsp:nvSpPr>
        <dsp:cNvPr id="0" name=""/>
        <dsp:cNvSpPr/>
      </dsp:nvSpPr>
      <dsp:spPr>
        <a:xfrm>
          <a:off x="0" y="1787488"/>
          <a:ext cx="2938761" cy="1740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entury Gothic" pitchFamily="34" charset="0"/>
            </a:rPr>
            <a:t>Участие в организации и проведении </a:t>
          </a:r>
          <a:r>
            <a:rPr lang="ru-RU" sz="1600" kern="1200" dirty="0" err="1">
              <a:latin typeface="Century Gothic" pitchFamily="34" charset="0"/>
            </a:rPr>
            <a:t>профориентационных</a:t>
          </a:r>
          <a:r>
            <a:rPr lang="ru-RU" sz="1600" kern="1200" dirty="0">
              <a:latin typeface="Century Gothic" pitchFamily="34" charset="0"/>
            </a:rPr>
            <a:t> мероприятий</a:t>
          </a:r>
        </a:p>
      </dsp:txBody>
      <dsp:txXfrm>
        <a:off x="0" y="1787488"/>
        <a:ext cx="2938761" cy="1740903"/>
      </dsp:txXfrm>
    </dsp:sp>
    <dsp:sp modelId="{FAF0C76B-5D79-4B37-9BEB-4286253B95DA}">
      <dsp:nvSpPr>
        <dsp:cNvPr id="0" name=""/>
        <dsp:cNvSpPr/>
      </dsp:nvSpPr>
      <dsp:spPr>
        <a:xfrm>
          <a:off x="3095778" y="941903"/>
          <a:ext cx="374729" cy="37472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53181-ED06-44E7-B685-A863C2887477}">
      <dsp:nvSpPr>
        <dsp:cNvPr id="0" name=""/>
        <dsp:cNvSpPr/>
      </dsp:nvSpPr>
      <dsp:spPr>
        <a:xfrm rot="5400000">
          <a:off x="4947773" y="-560776"/>
          <a:ext cx="1322062" cy="362978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E3DD-BF34-43D8-8DCF-BB99CCF59900}">
      <dsp:nvSpPr>
        <dsp:cNvPr id="0" name=""/>
        <dsp:cNvSpPr/>
      </dsp:nvSpPr>
      <dsp:spPr>
        <a:xfrm>
          <a:off x="3977542" y="951626"/>
          <a:ext cx="3878965" cy="2465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entury Gothic" pitchFamily="34" charset="0"/>
            </a:rPr>
            <a:t>Участие в реализации образовательных программ (МТБ, согласование ОП, организация учебных занятий, оценка качества освоение и др.)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entury Gothic" pitchFamily="34" charset="0"/>
            </a:rPr>
            <a:t>Участие в организации и проведении внеурочных мероприятий (конкурсы, олимпиады, экскурсии и др.)</a:t>
          </a:r>
        </a:p>
      </dsp:txBody>
      <dsp:txXfrm>
        <a:off x="3977542" y="951626"/>
        <a:ext cx="3878965" cy="2465797"/>
      </dsp:txXfrm>
    </dsp:sp>
    <dsp:sp modelId="{763EB537-A3DF-433F-9D1F-8C10FD9AF42C}">
      <dsp:nvSpPr>
        <dsp:cNvPr id="0" name=""/>
        <dsp:cNvSpPr/>
      </dsp:nvSpPr>
      <dsp:spPr>
        <a:xfrm>
          <a:off x="7911237" y="195290"/>
          <a:ext cx="374729" cy="37472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65EFE-2E46-4648-98EB-CDFE7F666F0C}">
      <dsp:nvSpPr>
        <dsp:cNvPr id="0" name=""/>
        <dsp:cNvSpPr/>
      </dsp:nvSpPr>
      <dsp:spPr>
        <a:xfrm rot="5400000">
          <a:off x="9131189" y="-365413"/>
          <a:ext cx="1322062" cy="219988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EC192-66A0-4086-9333-B02E3F7DEBC3}">
      <dsp:nvSpPr>
        <dsp:cNvPr id="0" name=""/>
        <dsp:cNvSpPr/>
      </dsp:nvSpPr>
      <dsp:spPr>
        <a:xfrm>
          <a:off x="9051826" y="548288"/>
          <a:ext cx="1986065" cy="1740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entury Gothic" pitchFamily="34" charset="0"/>
            </a:rPr>
            <a:t>Трудоустройство</a:t>
          </a:r>
        </a:p>
      </dsp:txBody>
      <dsp:txXfrm>
        <a:off x="9051826" y="548288"/>
        <a:ext cx="1986065" cy="1740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pPr/>
              <a:t>26.03.2024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pPr/>
              <a:t>26.03.2024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3.emf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5.emf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24.emf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pPr/>
              <a:t>26.03.2024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valishna@mail.ru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valishna@mail.ru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0160" y="1757042"/>
            <a:ext cx="10046970" cy="8092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ru-RU" b="1" dirty="0">
                <a:latin typeface="Century Gothic" pitchFamily="34" charset="0"/>
                <a:cs typeface="Arial" panose="020B0604020202020204" pitchFamily="34" charset="0"/>
              </a:rPr>
              <a:t>Формы сотрудничества с социальными партнерами: проблемы, опыт, перспективы (из опыта работы по профориентации студентов)</a:t>
            </a:r>
            <a:endParaRPr lang="ru-RU" b="1" dirty="0">
              <a:latin typeface="Century Gothic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232" y="3998170"/>
            <a:ext cx="5090758" cy="6381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>
                <a:latin typeface="Century Gothic" pitchFamily="34" charset="0"/>
              </a:rPr>
              <a:t>Исполнитель: </a:t>
            </a:r>
            <a:r>
              <a:rPr lang="ru-RU" dirty="0">
                <a:latin typeface="Century Gothic" pitchFamily="34" charset="0"/>
                <a:cs typeface="Arial" panose="020B0604020202020204" pitchFamily="34" charset="0"/>
              </a:rPr>
              <a:t>Сулима В.В.,</a:t>
            </a:r>
          </a:p>
          <a:p>
            <a:pPr>
              <a:spcBef>
                <a:spcPts val="0"/>
              </a:spcBef>
            </a:pPr>
            <a:endParaRPr lang="ru-RU" dirty="0">
              <a:latin typeface="Century Gothic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dirty="0">
                <a:latin typeface="Century Gothic" pitchFamily="34" charset="0"/>
                <a:cs typeface="Arial" panose="020B0604020202020204" pitchFamily="34" charset="0"/>
              </a:rPr>
              <a:t>заместитель директора по УПР</a:t>
            </a:r>
          </a:p>
          <a:p>
            <a:pPr>
              <a:spcBef>
                <a:spcPts val="0"/>
              </a:spcBef>
            </a:pPr>
            <a:r>
              <a:rPr lang="ru-RU" dirty="0">
                <a:latin typeface="Century Gothic" pitchFamily="34" charset="0"/>
                <a:cs typeface="Arial" panose="020B0604020202020204" pitchFamily="34" charset="0"/>
              </a:rPr>
              <a:t>р.т. </a:t>
            </a:r>
            <a:r>
              <a:rPr lang="en-US" dirty="0">
                <a:latin typeface="Century Gothic" pitchFamily="34" charset="0"/>
                <a:cs typeface="Arial" panose="020B0604020202020204" pitchFamily="34" charset="0"/>
              </a:rPr>
              <a:t>8-991-43-44-261</a:t>
            </a:r>
            <a:r>
              <a:rPr lang="ru-RU" dirty="0">
                <a:latin typeface="Century Gothic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valishna@mail.ru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 txBox="1">
            <a:spLocks/>
          </p:cNvSpPr>
          <p:nvPr/>
        </p:nvSpPr>
        <p:spPr>
          <a:xfrm>
            <a:off x="680305" y="167264"/>
            <a:ext cx="10270724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ГАПОУ ИО «Иркутский техникум авиастроения и материалообработки»</a:t>
            </a: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60070" y="845820"/>
            <a:ext cx="735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Направления   взаимодействия с социальными партнерами:</a:t>
            </a:r>
            <a:endParaRPr lang="ru-RU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0140" y="2308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320540" y="1245870"/>
            <a:ext cx="787146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defRPr/>
            </a:pPr>
            <a:r>
              <a:rPr lang="ru-RU" b="1" dirty="0">
                <a:latin typeface="Century Gothic" pitchFamily="34" charset="0"/>
              </a:rPr>
              <a:t>3. Организация и проведения внеурочных мероприятий:</a:t>
            </a:r>
          </a:p>
          <a:p>
            <a:pPr algn="just">
              <a:spcBef>
                <a:spcPts val="600"/>
              </a:spcBef>
              <a:defRPr/>
            </a:pPr>
            <a:endParaRPr lang="ru-RU" b="1" dirty="0">
              <a:latin typeface="Century Gothic" pitchFamily="34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Проведение экскурсий на предприятия;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 Участие работодателей в организации конкурсов профессионального мастерства;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Участие обучающихся техникума в отраслевых конкурсах профессионального мастерства, организованных на предприятиях;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Участие работодателей  в организации ярмарок вакансий, презентаций профессий, круглых столов с обучающимися и родителями;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 создание долговременных программ сотрудничества;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Взаимодействие  с территориальными  органами  занятости  населения;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 Организация  занятости обучающихся в внеурочное и каникулярное время.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7" y="1378014"/>
            <a:ext cx="2321053" cy="174078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47427" t="63590" r="29380" b="13217"/>
          <a:stretch/>
        </p:blipFill>
        <p:spPr>
          <a:xfrm>
            <a:off x="1310115" y="4720591"/>
            <a:ext cx="2987565" cy="18672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2" y="2923808"/>
            <a:ext cx="1679248" cy="2433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66" y="2140271"/>
            <a:ext cx="1590954" cy="23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44" y="4091940"/>
            <a:ext cx="2137805" cy="27660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05790" y="91440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Наши социальные партнеры:</a:t>
            </a:r>
            <a:endParaRPr lang="ru-RU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0140" y="2308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355080" y="1314460"/>
            <a:ext cx="56896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ИАЗ – филиал ПАО «Корпорация «Иркут»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ООО «Иркутск </a:t>
            </a:r>
            <a:r>
              <a:rPr lang="ru-RU" dirty="0" err="1">
                <a:latin typeface="Century Gothic" pitchFamily="34" charset="0"/>
              </a:rPr>
              <a:t>СтанкоСервис</a:t>
            </a:r>
            <a:r>
              <a:rPr lang="ru-RU" dirty="0">
                <a:latin typeface="Century Gothic" pitchFamily="34" charset="0"/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АО «</a:t>
            </a:r>
            <a:r>
              <a:rPr lang="ru-RU" dirty="0" err="1">
                <a:latin typeface="Century Gothic" pitchFamily="34" charset="0"/>
              </a:rPr>
              <a:t>Улан-Удэнский</a:t>
            </a:r>
            <a:r>
              <a:rPr lang="ru-RU" dirty="0">
                <a:latin typeface="Century Gothic" pitchFamily="34" charset="0"/>
              </a:rPr>
              <a:t> авиационный завод»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ООО «Производственная компания»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ОАО РЖД (обособленное предприятие АО «ВРК-2»)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ООО «</a:t>
            </a:r>
            <a:r>
              <a:rPr lang="ru-RU" dirty="0" err="1">
                <a:latin typeface="Century Gothic" pitchFamily="34" charset="0"/>
              </a:rPr>
              <a:t>СеверСтрой</a:t>
            </a:r>
            <a:r>
              <a:rPr lang="ru-RU" dirty="0">
                <a:latin typeface="Century Gothic" pitchFamily="34" charset="0"/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ООО «</a:t>
            </a:r>
            <a:r>
              <a:rPr lang="ru-RU" dirty="0" err="1">
                <a:latin typeface="Century Gothic" pitchFamily="34" charset="0"/>
              </a:rPr>
              <a:t>ТрансПромСтрой</a:t>
            </a:r>
            <a:r>
              <a:rPr lang="ru-RU" dirty="0">
                <a:latin typeface="Century Gothic" pitchFamily="34" charset="0"/>
              </a:rPr>
              <a:t>» 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ООО «ИРМАШ»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Медсанчасть ИАПО</a:t>
            </a:r>
          </a:p>
          <a:p>
            <a:pPr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  <a:p>
            <a:pPr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2" y="1500774"/>
            <a:ext cx="2636765" cy="3642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28" y="1553131"/>
            <a:ext cx="2100881" cy="29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Ресурсы, которые необходимы для эффективной реализации  региональной практики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BCFD64-72B5-42EF-8289-B99796561703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8F71-A277-4FA3-9FD9-23B343AC5DF2}"/>
              </a:ext>
            </a:extLst>
          </p:cNvPr>
          <p:cNvSpPr txBox="1"/>
          <p:nvPr/>
        </p:nvSpPr>
        <p:spPr>
          <a:xfrm>
            <a:off x="528637" y="1792030"/>
            <a:ext cx="11324273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4013">
              <a:lnSpc>
                <a:spcPct val="150000"/>
              </a:lnSpc>
            </a:pPr>
            <a:r>
              <a:rPr lang="ru-RU" b="1" dirty="0">
                <a:latin typeface="Century Gothic" pitchFamily="34" charset="0"/>
              </a:rPr>
              <a:t>Материально-технические:</a:t>
            </a:r>
            <a:r>
              <a:rPr lang="ru-RU" dirty="0">
                <a:latin typeface="Century Gothic" pitchFamily="34" charset="0"/>
              </a:rPr>
              <a:t> компьютерная техника, адаптированная для обучения инвалидов и лиц с ОВЗ, обеспечена доступность, безопасность и комфортность зданий и территорий техникума для людей с инвалидностью.</a:t>
            </a:r>
          </a:p>
          <a:p>
            <a:pPr indent="354013"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  <a:p>
            <a:pPr indent="354013"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  <a:p>
            <a:pPr indent="354013">
              <a:lnSpc>
                <a:spcPct val="150000"/>
              </a:lnSpc>
            </a:pPr>
            <a:r>
              <a:rPr lang="ru-RU" b="1" dirty="0">
                <a:latin typeface="Century Gothic" pitchFamily="34" charset="0"/>
              </a:rPr>
              <a:t>Кадровые:</a:t>
            </a:r>
            <a:r>
              <a:rPr lang="ru-RU" dirty="0">
                <a:latin typeface="Century Gothic" pitchFamily="34" charset="0"/>
              </a:rPr>
              <a:t> в штате присутствуют и помогают в реализации мероприятий: </a:t>
            </a:r>
            <a:r>
              <a:rPr lang="ru-RU" dirty="0" err="1">
                <a:latin typeface="Century Gothic" pitchFamily="34" charset="0"/>
              </a:rPr>
              <a:t>тьютор</a:t>
            </a:r>
            <a:r>
              <a:rPr lang="ru-RU" dirty="0">
                <a:latin typeface="Century Gothic" pitchFamily="34" charset="0"/>
              </a:rPr>
              <a:t>, педагог-психолог, </a:t>
            </a:r>
            <a:r>
              <a:rPr lang="ru-RU" dirty="0" err="1">
                <a:latin typeface="Century Gothic" pitchFamily="34" charset="0"/>
              </a:rPr>
              <a:t>сурдопереводчик</a:t>
            </a:r>
            <a:r>
              <a:rPr lang="ru-RU" dirty="0">
                <a:latin typeface="Century Gothic" pitchFamily="34" charset="0"/>
              </a:rPr>
              <a:t>, специалист по специальным техническим и программным средствам обучения, методисты, педагогические работники имеют дополнительную подготовку в области инклюзивного образования.</a:t>
            </a:r>
          </a:p>
          <a:p>
            <a:pPr indent="354013"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результаты реализации региональной практики и методы их контроля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528637" y="1792030"/>
            <a:ext cx="112556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Разработка модели </a:t>
            </a:r>
            <a:r>
              <a:rPr lang="ru-RU" dirty="0" err="1">
                <a:latin typeface="Century Gothic" pitchFamily="34" charset="0"/>
              </a:rPr>
              <a:t>профориентационной</a:t>
            </a:r>
            <a:r>
              <a:rPr lang="ru-RU" dirty="0">
                <a:latin typeface="Century Gothic" pitchFamily="34" charset="0"/>
              </a:rPr>
              <a:t> работы;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Создание специальных условий для организации </a:t>
            </a:r>
            <a:r>
              <a:rPr lang="ru-RU" dirty="0" err="1">
                <a:latin typeface="Century Gothic" pitchFamily="34" charset="0"/>
              </a:rPr>
              <a:t>профориентационных</a:t>
            </a:r>
            <a:r>
              <a:rPr lang="ru-RU" dirty="0">
                <a:latin typeface="Century Gothic" pitchFamily="34" charset="0"/>
              </a:rPr>
              <a:t> мероприятий с обучающимися с инвалидностью и ОВЗ для различных нозологических групп;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Разработка методических материалов по организации </a:t>
            </a:r>
            <a:r>
              <a:rPr lang="ru-RU" dirty="0" err="1">
                <a:latin typeface="Century Gothic" pitchFamily="34" charset="0"/>
              </a:rPr>
              <a:t>профориентационных</a:t>
            </a:r>
            <a:r>
              <a:rPr lang="ru-RU" dirty="0">
                <a:latin typeface="Century Gothic" pitchFamily="34" charset="0"/>
              </a:rPr>
              <a:t> мероприятий с обучающимися с инвалидностью и ОВЗ;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Внедрение современных форм проведения </a:t>
            </a:r>
            <a:r>
              <a:rPr lang="ru-RU" dirty="0" err="1">
                <a:latin typeface="Century Gothic" pitchFamily="34" charset="0"/>
              </a:rPr>
              <a:t>профориентационных</a:t>
            </a:r>
            <a:r>
              <a:rPr lang="ru-RU" dirty="0">
                <a:latin typeface="Century Gothic" pitchFamily="34" charset="0"/>
              </a:rPr>
              <a:t> мероприятий – </a:t>
            </a:r>
            <a:r>
              <a:rPr lang="ru-RU" dirty="0" err="1">
                <a:latin typeface="Century Gothic" pitchFamily="34" charset="0"/>
              </a:rPr>
              <a:t>видеовлог</a:t>
            </a:r>
            <a:r>
              <a:rPr lang="ru-RU" dirty="0">
                <a:latin typeface="Century Gothic" pitchFamily="34" charset="0"/>
              </a:rPr>
              <a:t> о профессиях и специальностях.</a:t>
            </a:r>
          </a:p>
        </p:txBody>
      </p:sp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региональной практики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528637" y="1792030"/>
            <a:ext cx="109585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entury Gothic" pitchFamily="34" charset="0"/>
              </a:rPr>
              <a:t>Отмечается рост приема лиц с инвалидностью и ОВЗ в профессиональные</a:t>
            </a:r>
          </a:p>
          <a:p>
            <a:pPr algn="just"/>
            <a:r>
              <a:rPr lang="ru-RU" dirty="0">
                <a:latin typeface="Century Gothic" pitchFamily="34" charset="0"/>
              </a:rPr>
              <a:t>образовательные организации региона.</a:t>
            </a:r>
          </a:p>
          <a:p>
            <a:pPr algn="just"/>
            <a:endParaRPr lang="ru-RU" dirty="0">
              <a:latin typeface="Century Gothic" pitchFamily="34" charset="0"/>
            </a:endParaRPr>
          </a:p>
          <a:p>
            <a:pPr algn="just"/>
            <a:endParaRPr lang="ru-RU" dirty="0">
              <a:latin typeface="Century Gothic" pitchFamily="34" charset="0"/>
            </a:endParaRPr>
          </a:p>
          <a:p>
            <a:pPr algn="just"/>
            <a:r>
              <a:rPr lang="ru-RU" dirty="0">
                <a:latin typeface="Century Gothic" pitchFamily="34" charset="0"/>
              </a:rPr>
              <a:t>Эффективные </a:t>
            </a:r>
            <a:r>
              <a:rPr lang="ru-RU" dirty="0" err="1">
                <a:latin typeface="Century Gothic" pitchFamily="34" charset="0"/>
              </a:rPr>
              <a:t>профориентационные</a:t>
            </a:r>
            <a:r>
              <a:rPr lang="ru-RU" dirty="0">
                <a:latin typeface="Century Gothic" pitchFamily="34" charset="0"/>
              </a:rPr>
              <a:t> мероприятия с выпускниками из числа лиц с инвалидностью и ОВЗ общеобразовательных и специальных (коррекционных) школ Иркутской области позволили повысить привлекательность системы СПО для таких ребят и увеличить региональный показатель количества обучающихся в системе СПО.</a:t>
            </a:r>
          </a:p>
          <a:p>
            <a:pPr algn="just"/>
            <a:r>
              <a:rPr lang="ru-RU" dirty="0">
                <a:latin typeface="Century Gothic" pitchFamily="34" charset="0"/>
              </a:rPr>
              <a:t>Средний ежегодный процент трудоустройства выпускников ПОО региона 94%.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05777" y="946210"/>
            <a:ext cx="1116425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4013" algn="just"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Эффективные </a:t>
            </a:r>
            <a:r>
              <a:rPr lang="ru-RU" dirty="0" err="1">
                <a:latin typeface="Century Gothic" pitchFamily="34" charset="0"/>
              </a:rPr>
              <a:t>профориентационные</a:t>
            </a:r>
            <a:r>
              <a:rPr lang="ru-RU" dirty="0">
                <a:latin typeface="Century Gothic" pitchFamily="34" charset="0"/>
              </a:rPr>
              <a:t> мероприятия с выпускниками из числа лиц с инвалидностью и ОВЗ общеобразовательных и специальных (коррекционных) школ Иркутской области позволили повысить привлекательность системы СПО для таких ребят и увеличить региональный показатель количества обучающихся в системе </a:t>
            </a:r>
            <a:r>
              <a:rPr lang="ru-RU">
                <a:latin typeface="Century Gothic" pitchFamily="34" charset="0"/>
              </a:rPr>
              <a:t>СПО.</a:t>
            </a:r>
            <a:endParaRPr lang="ru-RU" dirty="0">
              <a:latin typeface="Century Gothic" pitchFamily="34" charset="0"/>
            </a:endParaRPr>
          </a:p>
          <a:p>
            <a:pPr indent="354013" algn="just">
              <a:lnSpc>
                <a:spcPct val="150000"/>
              </a:lnSpc>
            </a:pPr>
            <a:endParaRPr lang="ru-RU" dirty="0">
              <a:latin typeface="Century Gothic" pitchFamily="34" charset="0"/>
            </a:endParaRPr>
          </a:p>
          <a:p>
            <a:pPr indent="354013" algn="just">
              <a:lnSpc>
                <a:spcPct val="150000"/>
              </a:lnSpc>
            </a:pPr>
            <a:r>
              <a:rPr lang="ru-RU" dirty="0" err="1">
                <a:latin typeface="Century Gothic" pitchFamily="34" charset="0"/>
              </a:rPr>
              <a:t>Профориентационная</a:t>
            </a:r>
            <a:r>
              <a:rPr lang="ru-RU" dirty="0">
                <a:latin typeface="Century Gothic" pitchFamily="34" charset="0"/>
              </a:rPr>
              <a:t> подготовка является одним из важнейших средств интеграции детей с ограниченными возможностями здоровья в общество.</a:t>
            </a:r>
          </a:p>
          <a:p>
            <a:pPr indent="354013" algn="just"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Задача профориентации – установить наиболее подходящие для лиц с ограниченными возможностями здоровья виды работы и позволить им выполнять работу в соответствии с их знаниями и умениями. В ходе </a:t>
            </a:r>
            <a:r>
              <a:rPr lang="ru-RU" dirty="0" err="1">
                <a:latin typeface="Century Gothic" pitchFamily="34" charset="0"/>
              </a:rPr>
              <a:t>профориентационной</a:t>
            </a:r>
            <a:r>
              <a:rPr lang="ru-RU" dirty="0">
                <a:latin typeface="Century Gothic" pitchFamily="34" charset="0"/>
              </a:rPr>
              <a:t> работы необходимо учитывать личные желания каждого человека и основываться на наиболее тщательной оценке профессиональных склонностей и, конечно же, медицинском диагнозе субъекта профессионального выбора.</a:t>
            </a:r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 txBox="1">
            <a:spLocks/>
          </p:cNvSpPr>
          <p:nvPr/>
        </p:nvSpPr>
        <p:spPr>
          <a:xfrm>
            <a:off x="6464972" y="4866850"/>
            <a:ext cx="5090758" cy="63817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</a:rPr>
              <a:t>Исполнитель: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</a:rPr>
              <a:t>Сулима В.В.,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</a:rPr>
              <a:t>заместитель директора по УПР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</a:rPr>
              <a:t>р.т.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</a:rPr>
              <a:t>8-991-43-44-261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cs typeface="Arial" panose="020B0604020202020204" pitchFamily="34" charset="0"/>
                <a:hlinkClick r:id="rId2"/>
              </a:rPr>
              <a:t>valishna@mail.ru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515884" y="1038339"/>
            <a:ext cx="1141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Цели и задачи, на решение которые направлена региональная практика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515884" y="5301734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559560" y="1634775"/>
            <a:ext cx="1030478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4013" algn="just">
              <a:spcBef>
                <a:spcPts val="600"/>
              </a:spcBef>
            </a:pPr>
            <a:r>
              <a:rPr lang="ru-RU" dirty="0">
                <a:latin typeface="Century Gothic" pitchFamily="34" charset="0"/>
              </a:rPr>
              <a:t>Одним из направлений успешной практики является профессиональное самоопределение выпускников общеобразовательных и специальных (коррекционных) школ Иркутской области. </a:t>
            </a:r>
          </a:p>
          <a:p>
            <a:pPr indent="354013" algn="just">
              <a:spcBef>
                <a:spcPts val="600"/>
              </a:spcBef>
            </a:pPr>
            <a:r>
              <a:rPr lang="ru-RU" b="1" dirty="0">
                <a:latin typeface="Century Gothic" pitchFamily="34" charset="0"/>
              </a:rPr>
              <a:t>Задачи: </a:t>
            </a:r>
          </a:p>
          <a:p>
            <a:pPr indent="35401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создания условий для психолого-педагогической поддержки обучающихся старших классов в их профессиональном самоопределении, </a:t>
            </a:r>
          </a:p>
          <a:p>
            <a:pPr indent="35401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помощь в выявлении профессиональных интересов, склонностей, определения реальных возможностей в освоении профессии/специальности, в том числе с учетом состояния здоровья для лиц с инвалидностью и ОВЗ; </a:t>
            </a:r>
          </a:p>
          <a:p>
            <a:pPr indent="35401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успешной социализации в обществе и активной адаптации на рынке труда региона.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231900" y="5958538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itchFamily="34" charset="0"/>
              </a:rPr>
              <a:t>Дети </a:t>
            </a:r>
            <a:r>
              <a:rPr lang="ru-RU" dirty="0">
                <a:latin typeface="Century Gothic" pitchFamily="34" charset="0"/>
              </a:rPr>
              <a:t>с ограниченными возможностями здоровья</a:t>
            </a: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787767" y="2073403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787767" y="5999482"/>
            <a:ext cx="354937" cy="2730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4DDE9685-2BF5-4202-B587-C68248271D66}"/>
              </a:ext>
            </a:extLst>
          </p:cNvPr>
          <p:cNvSpPr/>
          <p:nvPr/>
        </p:nvSpPr>
        <p:spPr>
          <a:xfrm rot="5400000">
            <a:off x="787767" y="3186998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471487" y="1391980"/>
            <a:ext cx="113585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Создание условий для проведения ранней профориентации на основе кадровых потребностей региона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Создание условий для успешной интеграции детей с ОВЗ в общество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Развитие партнерских связей с Школами Иркутской области в рамках реализации Программы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Распространение информации о реализации Программы в Иркутской области, транслирование опыта БПОО на совещаниях и конференциях, посвященных развитию инклюзивного образования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>
                <a:latin typeface="Century Gothic" pitchFamily="34" charset="0"/>
              </a:rPr>
              <a:t>Организация сетевого взаимодействия с образовательными организациями Иркутской области, реализующих обучение инвалидов и лиц с ОВЗ</a:t>
            </a: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471487" y="1391980"/>
            <a:ext cx="11358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4013">
              <a:lnSpc>
                <a:spcPct val="150000"/>
              </a:lnSpc>
              <a:spcBef>
                <a:spcPts val="600"/>
              </a:spcBef>
            </a:pPr>
            <a:r>
              <a:rPr lang="ru-RU" dirty="0">
                <a:latin typeface="Century Gothic" pitchFamily="34" charset="0"/>
              </a:rPr>
              <a:t>В рамках профориентационной работы были охвачены образовательные организации Иркутской области с целью вовлечения школьников с инвалидностью и ОВЗ в профессиональное сообщество и участие в Чемпионате «Абилимпикс». Взаимодействие БПОО с профессиональными образовательными организациями, социальными партнерами- работодателями по вопросам организации и проведения Ярмарок учебных мест, мастер-классов, профессиональных проб, экскурсий на предприятии и др.</a:t>
            </a: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654367" y="1131570"/>
            <a:ext cx="10364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Причины,   сдерживающие   эффективное трудоустройство   выпускников </a:t>
            </a:r>
          </a:p>
          <a:p>
            <a:endParaRPr lang="ru-RU" b="1" dirty="0">
              <a:latin typeface="Century Gothic" pitchFamily="34" charset="0"/>
            </a:endParaRPr>
          </a:p>
          <a:p>
            <a:pPr indent="269875" algn="just">
              <a:buFont typeface="Wingdings" pitchFamily="2" charset="2"/>
              <a:buChar char="q"/>
            </a:pPr>
            <a:r>
              <a:rPr lang="ru-RU" b="1" dirty="0" err="1">
                <a:latin typeface="Century Gothic" pitchFamily="34" charset="0"/>
              </a:rPr>
              <a:t>слаборазвитость</a:t>
            </a:r>
            <a:r>
              <a:rPr lang="ru-RU" b="1" dirty="0">
                <a:latin typeface="Century Gothic" pitchFamily="34" charset="0"/>
              </a:rPr>
              <a:t> специальных механизмов</a:t>
            </a:r>
            <a:r>
              <a:rPr lang="ru-RU" dirty="0">
                <a:latin typeface="Century Gothic" pitchFamily="34" charset="0"/>
              </a:rPr>
              <a:t>, обеспечивающих взаимосвязь  между  рынком  труда  и  рынком  образовательных услуг;</a:t>
            </a:r>
          </a:p>
          <a:p>
            <a:pPr indent="269875" algn="just"/>
            <a:endParaRPr lang="ru-RU" dirty="0">
              <a:latin typeface="Century Gothic" pitchFamily="34" charset="0"/>
            </a:endParaRPr>
          </a:p>
          <a:p>
            <a:pPr indent="269875" algn="just">
              <a:buFont typeface="Wingdings" pitchFamily="2" charset="2"/>
              <a:buChar char="q"/>
            </a:pPr>
            <a:r>
              <a:rPr lang="ru-RU" b="1" dirty="0">
                <a:latin typeface="Century Gothic" pitchFamily="34" charset="0"/>
              </a:rPr>
              <a:t>отсутствие у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ru-RU" b="1" dirty="0">
                <a:latin typeface="Century Gothic" pitchFamily="34" charset="0"/>
              </a:rPr>
              <a:t>большинства выпускников</a:t>
            </a:r>
            <a:r>
              <a:rPr lang="ru-RU" dirty="0">
                <a:latin typeface="Century Gothic" pitchFamily="34" charset="0"/>
              </a:rPr>
              <a:t> профессиональных  образовательных  организаций   </a:t>
            </a:r>
            <a:r>
              <a:rPr lang="ru-RU" b="1" dirty="0">
                <a:latin typeface="Century Gothic" pitchFamily="34" charset="0"/>
              </a:rPr>
              <a:t>необходимых  навыков  самоопределения  на  рынке  труда</a:t>
            </a:r>
            <a:r>
              <a:rPr lang="ru-RU" dirty="0">
                <a:latin typeface="Century Gothic" pitchFamily="34" charset="0"/>
              </a:rPr>
              <a:t>,  поиска работы и развития   трудовой   карьеры;</a:t>
            </a:r>
          </a:p>
          <a:p>
            <a:pPr indent="269875" algn="just">
              <a:buFontTx/>
              <a:buBlip>
                <a:blip r:embed="rId2"/>
              </a:buBlip>
            </a:pPr>
            <a:endParaRPr lang="ru-RU" dirty="0">
              <a:latin typeface="Century Gothic" pitchFamily="34" charset="0"/>
            </a:endParaRPr>
          </a:p>
          <a:p>
            <a:pPr indent="269875" algn="just">
              <a:buFont typeface="Wingdings" pitchFamily="2" charset="2"/>
              <a:buChar char="q"/>
            </a:pPr>
            <a:r>
              <a:rPr lang="ru-RU" b="1" dirty="0">
                <a:latin typeface="Century Gothic" pitchFamily="34" charset="0"/>
              </a:rPr>
              <a:t>завышенная самооценка</a:t>
            </a:r>
            <a:r>
              <a:rPr lang="ru-RU" dirty="0">
                <a:latin typeface="Century Gothic" pitchFamily="34" charset="0"/>
              </a:rPr>
              <a:t> своего профессионально-квалификационного  уровня;</a:t>
            </a:r>
          </a:p>
          <a:p>
            <a:pPr indent="269875" algn="just"/>
            <a:endParaRPr lang="ru-RU" dirty="0">
              <a:latin typeface="Century Gothic" pitchFamily="34" charset="0"/>
            </a:endParaRPr>
          </a:p>
          <a:p>
            <a:pPr indent="269875" algn="just">
              <a:buFont typeface="Wingdings" pitchFamily="2" charset="2"/>
              <a:buChar char="q"/>
            </a:pPr>
            <a:r>
              <a:rPr lang="ru-RU" b="1" dirty="0">
                <a:latin typeface="Century Gothic" pitchFamily="34" charset="0"/>
              </a:rPr>
              <a:t>отсутствие  у  молодых  людей  профориентации и достоверной  информации </a:t>
            </a:r>
            <a:r>
              <a:rPr lang="ru-RU" dirty="0">
                <a:latin typeface="Century Gothic" pitchFamily="34" charset="0"/>
              </a:rPr>
              <a:t> о   спросе   и   предложениях   на российском   рынке   труда.</a:t>
            </a:r>
          </a:p>
          <a:p>
            <a:endParaRPr lang="ru-RU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608647" y="969070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Формы сотрудничества</a:t>
            </a:r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083705"/>
              </p:ext>
            </p:extLst>
          </p:nvPr>
        </p:nvGraphicFramePr>
        <p:xfrm>
          <a:off x="792158" y="1540789"/>
          <a:ext cx="1103789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756662" y="5186918"/>
            <a:ext cx="6112768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Century Gothic" pitchFamily="34" charset="0"/>
              </a:rPr>
              <a:t>Профильные предприятия (организации) Иркутской области;</a:t>
            </a:r>
          </a:p>
          <a:p>
            <a:pPr algn="just"/>
            <a:r>
              <a:rPr lang="ru-RU" dirty="0">
                <a:solidFill>
                  <a:schemeClr val="tx1"/>
                </a:solidFill>
                <a:latin typeface="Century Gothic" pitchFamily="34" charset="0"/>
              </a:rPr>
              <a:t>Студенческие молодежные объединения</a:t>
            </a:r>
          </a:p>
        </p:txBody>
      </p:sp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40080" y="914400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Профессиональная</a:t>
            </a: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ориентация выпускников</a:t>
            </a:r>
            <a:endParaRPr lang="ru-RU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0140" y="2308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45770" y="1578966"/>
            <a:ext cx="5863590" cy="276443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just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ru-RU" sz="160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</a:rPr>
              <a:t>Профориентация в учреждениях профессионального образования - это деятельность, направленная на помощь обучающемуся в выборе места трудоустройства и планировании успешной карьеры.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10316" y="4833155"/>
            <a:ext cx="40324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Цель </a:t>
            </a:r>
            <a:r>
              <a:rPr lang="ru-RU" altLang="ru-RU" b="1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профориентационной</a:t>
            </a: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 работы: </a:t>
            </a:r>
            <a:r>
              <a:rPr lang="ru-RU" altLang="ru-RU" dirty="0">
                <a:latin typeface="Century Gothic" pitchFamily="34" charset="0"/>
              </a:rPr>
              <a:t>осознанное и адекватное профессиональное самоопределение студентов по программам СПО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766560" y="1565920"/>
            <a:ext cx="488956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Задачи </a:t>
            </a:r>
            <a:r>
              <a:rPr lang="ru-RU" altLang="ru-RU" b="1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профориентационной</a:t>
            </a:r>
            <a:r>
              <a:rPr lang="ru-RU" altLang="ru-RU" b="1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 работы:</a:t>
            </a:r>
          </a:p>
          <a:p>
            <a:pPr algn="ctr">
              <a:spcBef>
                <a:spcPts val="600"/>
              </a:spcBef>
            </a:pPr>
            <a:endParaRPr lang="ru-RU" altLang="ru-RU" b="1" dirty="0">
              <a:latin typeface="Century Gothic" pitchFamily="34" charset="0"/>
            </a:endParaRPr>
          </a:p>
          <a:p>
            <a:pPr indent="354013" algn="just">
              <a:spcBef>
                <a:spcPts val="600"/>
              </a:spcBef>
              <a:buAutoNum type="arabicPeriod"/>
            </a:pPr>
            <a:r>
              <a:rPr lang="ru-RU" altLang="ru-RU" dirty="0">
                <a:latin typeface="Century Gothic" pitchFamily="34" charset="0"/>
              </a:rPr>
              <a:t>Повышение мотивации обучающихся к освоению профессии, через адресное  знакомство с условиями труда на рабочих местах, консультирование, проведение круглых столов, родительских собраний.</a:t>
            </a:r>
          </a:p>
          <a:p>
            <a:pPr indent="354013" algn="just">
              <a:spcBef>
                <a:spcPts val="600"/>
              </a:spcBef>
            </a:pPr>
            <a:endParaRPr lang="ru-RU" altLang="ru-RU" dirty="0">
              <a:latin typeface="Century Gothic" pitchFamily="34" charset="0"/>
            </a:endParaRPr>
          </a:p>
          <a:p>
            <a:pPr indent="354013" algn="just">
              <a:spcBef>
                <a:spcPts val="600"/>
              </a:spcBef>
            </a:pPr>
            <a:r>
              <a:rPr lang="ru-RU" altLang="ru-RU" dirty="0">
                <a:latin typeface="Century Gothic" pitchFamily="34" charset="0"/>
              </a:rPr>
              <a:t>2.Повышение информированности участников образовательного процесса о потребностях рынка труда (разработка и реализация информационно-технологических сервисов и </a:t>
            </a:r>
            <a:r>
              <a:rPr lang="ru-RU" altLang="ru-RU" dirty="0" err="1">
                <a:latin typeface="Century Gothic" pitchFamily="34" charset="0"/>
              </a:rPr>
              <a:t>др</a:t>
            </a:r>
            <a:r>
              <a:rPr lang="ru-RU" altLang="ru-RU" dirty="0">
                <a:latin typeface="Century Gothic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94360" y="925830"/>
            <a:ext cx="700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spc="-5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Направления   взаимодействия с социальными партнерами: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0140" y="2308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623560" y="1748800"/>
            <a:ext cx="611505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b="1" dirty="0">
                <a:latin typeface="Century Gothic" pitchFamily="34" charset="0"/>
              </a:rPr>
              <a:t>1.Создание условий реализации образовательных программ: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Предоставление ресурсов и МТБ для проведения практической подготовки обучающихся;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обеспечение системы кадрами, владеющими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нормативно-правовыми, организационными, методическими компетенциями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entury Gothic" pitchFamily="34" charset="0"/>
              </a:rPr>
              <a:t>в области инклюзивного профессионального образования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46" y="2110488"/>
            <a:ext cx="3143403" cy="31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C1F668-3E6B-4521-9D01-B67AC7995F92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40080" y="880110"/>
            <a:ext cx="629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Направления   взаимодействия с социальными партнерами: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120140" y="2308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932170" y="1371610"/>
            <a:ext cx="6057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b="1" dirty="0">
                <a:latin typeface="Century Gothic" pitchFamily="34" charset="0"/>
              </a:rPr>
              <a:t>2</a:t>
            </a:r>
            <a:r>
              <a:rPr lang="ru-RU" dirty="0">
                <a:latin typeface="Century Gothic" pitchFamily="34" charset="0"/>
              </a:rPr>
              <a:t>. </a:t>
            </a:r>
            <a:r>
              <a:rPr lang="ru-RU" b="1" dirty="0">
                <a:latin typeface="Century Gothic" pitchFamily="34" charset="0"/>
              </a:rPr>
              <a:t>Реализация образовательных программ:</a:t>
            </a:r>
          </a:p>
          <a:p>
            <a:pPr algn="just">
              <a:lnSpc>
                <a:spcPct val="150000"/>
              </a:lnSpc>
              <a:defRPr/>
            </a:pPr>
            <a:endParaRPr lang="ru-RU" b="1" dirty="0">
              <a:latin typeface="Century Gothic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Подбор предприятий, готовых к заключению срочных трудовых договоров со обучающихся в период производственной практики.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Организация практической подготовки на предприятия социальных партнеров;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Участие в мероприятиях по оценке освоения ОП (работа в экзаменационных комиссиях, ГЭК, (в т.ч. демонстрационных экзаменах), НОК).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Century Gothic" pitchFamily="34" charset="0"/>
              </a:rPr>
              <a:t>Трудоустройство выпускников</a:t>
            </a:r>
          </a:p>
          <a:p>
            <a:pPr algn="just">
              <a:lnSpc>
                <a:spcPct val="150000"/>
              </a:lnSpc>
              <a:defRPr/>
            </a:pPr>
            <a:endParaRPr lang="ru-RU" dirty="0">
              <a:latin typeface="Century Gothic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4552882"/>
            <a:ext cx="2531773" cy="18988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36" y="1611650"/>
            <a:ext cx="2625756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9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4732</TotalTime>
  <Words>1099</Words>
  <Application>Microsoft Office PowerPoint</Application>
  <PresentationFormat>Широкоэкранный</PresentationFormat>
  <Paragraphs>113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Arial</vt:lpstr>
      <vt:lpstr>Futura PT Medium</vt:lpstr>
      <vt:lpstr>Futura PT Bold</vt:lpstr>
      <vt:lpstr>Futura PT Demi</vt:lpstr>
      <vt:lpstr>Futura PT Light</vt:lpstr>
      <vt:lpstr>Futura PT Book</vt:lpstr>
      <vt:lpstr>Century Gothic</vt:lpstr>
      <vt:lpstr>Calibri</vt:lpstr>
      <vt:lpstr>Wingdings</vt:lpstr>
      <vt:lpstr>Обложка</vt:lpstr>
      <vt:lpstr>Основные блоки</vt:lpstr>
      <vt:lpstr>Закрывающие слайды</vt:lpstr>
      <vt:lpstr>Презентация PowerPoint</vt:lpstr>
      <vt:lpstr>Введение </vt:lpstr>
      <vt:lpstr>Алгоритм реализации региональной практики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Описание программных направлений </vt:lpstr>
      <vt:lpstr>Ресурсы, которые необходимы для эффективной реализации  региональной практики </vt:lpstr>
      <vt:lpstr>Ожидаемые результаты реализации региональной практики и методы их контроля </vt:lpstr>
      <vt:lpstr>Результаты, подтверждающие эффективность реализации региональной практики 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Оксана Стулова</cp:lastModifiedBy>
  <cp:revision>379</cp:revision>
  <cp:lastPrinted>2023-02-28T10:07:21Z</cp:lastPrinted>
  <dcterms:created xsi:type="dcterms:W3CDTF">2022-10-21T09:29:54Z</dcterms:created>
  <dcterms:modified xsi:type="dcterms:W3CDTF">2024-03-26T14:27:22Z</dcterms:modified>
</cp:coreProperties>
</file>